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9" r:id="rId5"/>
    <p:sldId id="290" r:id="rId6"/>
    <p:sldId id="295" r:id="rId7"/>
    <p:sldId id="260" r:id="rId8"/>
    <p:sldId id="258" r:id="rId9"/>
    <p:sldId id="277" r:id="rId10"/>
    <p:sldId id="273" r:id="rId11"/>
    <p:sldId id="288" r:id="rId12"/>
    <p:sldId id="287" r:id="rId13"/>
    <p:sldId id="276" r:id="rId14"/>
    <p:sldId id="275" r:id="rId15"/>
    <p:sldId id="296" r:id="rId16"/>
    <p:sldId id="298" r:id="rId17"/>
    <p:sldId id="278" r:id="rId18"/>
    <p:sldId id="297" r:id="rId19"/>
    <p:sldId id="274" r:id="rId20"/>
    <p:sldId id="286" r:id="rId21"/>
    <p:sldId id="299" r:id="rId22"/>
    <p:sldId id="280" r:id="rId23"/>
    <p:sldId id="281" r:id="rId24"/>
    <p:sldId id="300" r:id="rId25"/>
    <p:sldId id="291" r:id="rId26"/>
    <p:sldId id="292" r:id="rId27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348"/>
    <a:srgbClr val="BE8B7A"/>
    <a:srgbClr val="AD9B1E"/>
    <a:srgbClr val="FAF3EC"/>
    <a:srgbClr val="5B802C"/>
    <a:srgbClr val="1A95A3"/>
    <a:srgbClr val="BBD578"/>
    <a:srgbClr val="DCC7A6"/>
    <a:srgbClr val="2EBAC9"/>
    <a:srgbClr val="EC9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11/27/23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8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3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5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8977AB-BACC-FF2C-3BDC-81CAD9C2D64A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2E7CD-4CBB-2B47-3EB9-3EEEEF5679B4}"/>
              </a:ext>
            </a:extLst>
          </p:cNvPr>
          <p:cNvSpPr/>
          <p:nvPr userDrawn="1"/>
        </p:nvSpPr>
        <p:spPr>
          <a:xfrm>
            <a:off x="-1" y="1219200"/>
            <a:ext cx="12191999" cy="56388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597" y="635634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283-A9C2-0F80-3331-2EFBF6E46B94}"/>
              </a:ext>
            </a:extLst>
          </p:cNvPr>
          <p:cNvSpPr/>
          <p:nvPr userDrawn="1"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CD770A-A47E-6675-6986-115080ECD13E}"/>
              </a:ext>
            </a:extLst>
          </p:cNvPr>
          <p:cNvSpPr/>
          <p:nvPr userDrawn="1"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471A30B-6755-0F1A-05A8-E79A5A860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08" y="251714"/>
            <a:ext cx="2221865" cy="7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7BB0D0-4FED-83C2-C574-DFB0D92F500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7E485-A321-7A28-FAB0-588257D16B68}"/>
              </a:ext>
            </a:extLst>
          </p:cNvPr>
          <p:cNvSpPr/>
          <p:nvPr userDrawn="1"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336" y="633491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A13975E-2000-A12A-D0F6-B39BCBF8E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08" y="251714"/>
            <a:ext cx="2221865" cy="7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27/11/2023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B418CD-DBA1-43E4-E59E-8DDE45ECF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90" y="5956590"/>
            <a:ext cx="12192000" cy="424011"/>
          </a:xfrm>
        </p:spPr>
        <p:txBody>
          <a:bodyPr>
            <a:normAutofit/>
          </a:bodyPr>
          <a:lstStyle/>
          <a:p>
            <a:pPr algn="l"/>
            <a:r>
              <a:rPr lang="es-ES" sz="2000" b="1" spc="600" dirty="0">
                <a:solidFill>
                  <a:srgbClr val="BE8B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CUIDAR – NUTRIR – APOYAR</a:t>
            </a: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2110BDE9-9CD5-124E-F1CE-E7665B60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05" y="-48858"/>
            <a:ext cx="7198895" cy="71988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271890" y="2853527"/>
            <a:ext cx="668724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Aft>
                <a:spcPts val="1200"/>
              </a:spcAft>
            </a:pPr>
            <a:r>
              <a:rPr lang="es-ES" sz="4400" b="1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entrelazada</a:t>
            </a:r>
            <a:br>
              <a:rPr lang="es-ES" sz="4400" b="1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400" b="1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humedales y </a:t>
            </a:r>
            <a:br>
              <a:rPr lang="es-ES" sz="4400" b="1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400" b="1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personas</a:t>
            </a:r>
            <a:br>
              <a:rPr lang="es-ES" sz="44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4200" b="1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, Police, crâne, Graphique&#10;&#10;Description générée automatiquement">
            <a:extLst>
              <a:ext uri="{FF2B5EF4-FFF2-40B4-BE49-F238E27FC236}">
                <a16:creationId xmlns:a16="http://schemas.microsoft.com/office/drawing/2014/main" id="{F4127CE6-4D07-56F8-AC3B-FF7D754F3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2" y="312342"/>
            <a:ext cx="4419600" cy="1803400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8CF09E17-6D5C-FE3E-578E-2C0524DD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589" y="5745578"/>
            <a:ext cx="759520" cy="10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7015" y="35022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biodiversidad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favorece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bienestar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humano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00534" y="1319582"/>
            <a:ext cx="11491465" cy="517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del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uno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hábitats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mayor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cobijo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amenazadas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son un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salvavidas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40 %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100.000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dulce, y se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descubren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30 % de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peces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conocidas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endémicas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encuentran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únicamente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zonas de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lang="en-U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arroyos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alimentaria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personas </a:t>
            </a:r>
            <a:b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9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alimentaria y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nutrición</a:t>
            </a: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 contra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inundaciones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 contra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garantizando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fauna</a:t>
            </a:r>
            <a:b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hábitats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coexistencia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armoniosa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oiseau aquatique, bec, plume&#10;&#10;Description générée automatiquement">
            <a:extLst>
              <a:ext uri="{FF2B5EF4-FFF2-40B4-BE49-F238E27FC236}">
                <a16:creationId xmlns:a16="http://schemas.microsoft.com/office/drawing/2014/main" id="{76D6A4A4-7667-C31F-F512-ACA1A64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481786" y="4165143"/>
            <a:ext cx="1710214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50792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contribuyen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a las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economías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todo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mundo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368389"/>
            <a:ext cx="10852163" cy="528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erradicar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Alrededor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personas (&gt;1.000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arroz es la principal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80 % del arroz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agricultores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660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acuicultura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turismo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mantienen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266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8,9 %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Alrededor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mitad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relajación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zonas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costeras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inmensas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potable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B7CA044-BE30-9375-1E1F-FCBA7A3370C0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50792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contribuyen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a las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economías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todo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mundo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25855" y="1611304"/>
            <a:ext cx="10852163" cy="4855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oportunidades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económicas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suelen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beneficiar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las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poblaciones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indígenas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juncos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hierbas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pastoreo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agricultores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 a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19 % del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extraída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 4" descr="Une image contenant silhouette, art, créativité&#10;&#10;Description générée automatiquement avec une confiance moyenne">
            <a:extLst>
              <a:ext uri="{FF2B5EF4-FFF2-40B4-BE49-F238E27FC236}">
                <a16:creationId xmlns:a16="http://schemas.microsoft.com/office/drawing/2014/main" id="{B21456DD-A94C-7151-FE1B-88A22A2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348036" y="5021308"/>
            <a:ext cx="1422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3008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protegen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contra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cambio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climático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1" y="1641118"/>
            <a:ext cx="9525309" cy="381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sus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adaptarnos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 largo de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60 %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humanidad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tempestad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huracanes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tsunamis.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conjunto,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</a:t>
            </a:r>
            <a:r>
              <a:rPr lang="en-US" sz="1900" baseline="-250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valiosos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regular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manglares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marismas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intermareales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praderas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marinas.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turberas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solo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3 %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30 %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doble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bosques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968430" y="4396740"/>
            <a:ext cx="2527300" cy="2552700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49ADBB4B-73AD-07CC-D630-29D746182676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0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3008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protegen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contra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cambio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climático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1" y="1645920"/>
            <a:ext cx="7920029" cy="361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continental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4.000 m2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inundaciones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aliviar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sequías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costeros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inundados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regularmente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55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pluviselvas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fleur, flocon de neige&#10;&#10;Description générée automatiquement">
            <a:extLst>
              <a:ext uri="{FF2B5EF4-FFF2-40B4-BE49-F238E27FC236}">
                <a16:creationId xmlns:a16="http://schemas.microsoft.com/office/drawing/2014/main" id="{134A7941-A00A-5949-2011-C3512646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731760" y="2066566"/>
            <a:ext cx="4743758" cy="47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5383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una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parte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muy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apreciada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vida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cultural y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espiritual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199" y="1610331"/>
            <a:ext cx="9850121" cy="5410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abundaba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convirtieron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civilizaciones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antiguos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egipcios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Éufrates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Tigris para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mesopotámica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Mekong para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jemer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portadora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sostén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venerada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 largo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siglos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Budismo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cristianismo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hinduismo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judaísmo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sijismo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10402060" y="2236561"/>
            <a:ext cx="1141480" cy="1192439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1B4DFFFA-281C-8226-88A5-1704DE97C35F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7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5383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una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parte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muy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apreciada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vida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cultural y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espiritual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09863"/>
            <a:ext cx="9494520" cy="4415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asociaciones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artístico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locales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clásica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occidental.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socioculturales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actual.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canto, la danza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reverencia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pueblos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indígenas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5.000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48DAB456-593C-5FE6-17B3-D90ECDA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10783060" y="1964043"/>
            <a:ext cx="1141480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FAD4B2-35C5-EC44-00AD-73436722046B}"/>
              </a:ext>
            </a:extLst>
          </p:cNvPr>
          <p:cNvSpPr txBox="1"/>
          <p:nvPr/>
        </p:nvSpPr>
        <p:spPr>
          <a:xfrm>
            <a:off x="593766" y="1643699"/>
            <a:ext cx="10913424" cy="494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representantes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pueblos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centroamericanos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Belice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hasta Panamá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consideramos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de vital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 para las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generaciones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proveemos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abundante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riquezas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flora y fauna que se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aprovecha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alimento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para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son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económicos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utilizadas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aprovechamiento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Es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estamos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obligados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unir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mejoramiento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promoviendo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turismo y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conservando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paisajes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con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belleza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seguirán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siendo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inspiración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artística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Conservando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paisajes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belleza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seguirán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siendo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motivo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inspiración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artística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enriquecen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universal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contar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organizaciones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locales,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internacionales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pulmones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gran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puro que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la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son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filtros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naturales que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disminuyen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aminoran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embates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fenómenos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naturales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lo tanto, es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obligación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fuerzas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organizadas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defenderlos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cuidarlos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mantenerlos</a:t>
            </a:r>
            <a:r>
              <a:rPr lang="en-US" sz="1400" b="1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i="1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perpetuidad</a:t>
            </a:r>
            <a:r>
              <a:rPr lang="en-US" sz="1400" i="1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Declaratoria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pueblos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centroamericanos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ciudadanos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viven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declarados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Sitios Ramsar”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	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Mesoamérica</a:t>
            </a:r>
            <a:r>
              <a:rPr lang="en-US" sz="120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12 de mayo de 1999.       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i="1" dirty="0">
              <a:solidFill>
                <a:srgbClr val="6553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4CD754C4-4C81-6AA2-F73A-ED32F15A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800135" y="5052934"/>
            <a:ext cx="2264486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199" y="34973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Nuestros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están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peligro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95964" y="1348597"/>
            <a:ext cx="11003111" cy="5468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amenazado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Tierra.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perdiendo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rápidamente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bosques.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del 80 %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desaparecido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XVIII.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1970, se ha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35 %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triple crisis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planetaria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perjudicando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Disminuyen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rápidamente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25 %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81 % de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36 % de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costeras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marinas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50 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134220" y="1846591"/>
            <a:ext cx="1671559" cy="1746182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8734411-282A-5802-DB8B-E57A0EBC4BFA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199" y="34973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Nuestros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están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peligro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95965" y="1348597"/>
            <a:ext cx="8522356" cy="5468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uno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sobrepesca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junto con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invasoras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dañando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iseau, art&#10;&#10;Description générée automatiquement">
            <a:extLst>
              <a:ext uri="{FF2B5EF4-FFF2-40B4-BE49-F238E27FC236}">
                <a16:creationId xmlns:a16="http://schemas.microsoft.com/office/drawing/2014/main" id="{4FABC44B-6FE7-31E3-70E4-7F0F126C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870060" y="3990351"/>
            <a:ext cx="1671559" cy="17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838538" y="1409904"/>
            <a:ext cx="10514923" cy="55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día para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personas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concienciación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aprecio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2022.</a:t>
            </a:r>
          </a:p>
          <a:p>
            <a:pPr lvl="1">
              <a:lnSpc>
                <a:spcPct val="100000"/>
              </a:lnSpc>
            </a:pP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1997.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aniversario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1971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/>
            <a:r>
              <a:rPr lang="es-E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primero entre los acuerdos multilaterales sobre el medio ambiente modernos.</a:t>
            </a:r>
          </a:p>
          <a:p>
            <a:pPr lvl="2"/>
            <a:r>
              <a:rPr lang="es-E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único que se dedica a un ecosistema específico: los humedales.</a:t>
            </a:r>
          </a:p>
          <a:p>
            <a:pPr lvl="2"/>
            <a:r>
              <a:rPr lang="es-E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el 90 % de los Estados Miembros de las Naciones Unidas, de todas las regiones geográficas del mundo, </a:t>
            </a:r>
            <a:br>
              <a:rPr lang="es-E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adherido para convertirse en “Partes Contratantes”.</a:t>
            </a:r>
          </a:p>
          <a:p>
            <a:pPr marL="0" indent="0">
              <a:buNone/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2024: 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 cómo todos los aspectos del bienestar humano —la salud física, mental y ambiental—</a:t>
            </a:r>
            <a:b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ligados a la salud de los humedales del mundo.</a:t>
            </a:r>
          </a:p>
          <a:p>
            <a:pPr lvl="1">
              <a:lnSpc>
                <a:spcPct val="100000"/>
              </a:lnSpc>
            </a:pPr>
            <a: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 la interconexión que ha existido a lo largo de la historia entre los humedales </a:t>
            </a:r>
            <a:b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vida humana, ya que las personas obtienen sustento, inspiración y resiliencia de estos </a:t>
            </a:r>
            <a:b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productivos ecosistemas.</a:t>
            </a:r>
          </a:p>
          <a:p>
            <a:pPr lvl="1">
              <a:lnSpc>
                <a:spcPct val="100000"/>
              </a:lnSpc>
            </a:pPr>
            <a:r>
              <a:rPr lang="es-E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Subraya la necesidad crítica de que los seres humanos se ocupen de los humedales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del mundo.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838538" y="8434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Mundial de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8FBE3261-B81E-C537-A408-1158B7CB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356" y="4736697"/>
            <a:ext cx="1896850" cy="1896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C1B0E-2C03-4308-9D89-D874FFDE337C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3DE0-0B98-A7C2-0A15-00E7500C9170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6999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Tenemos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que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actuar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ahora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Juntos.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958171" y="1635762"/>
            <a:ext cx="8521109" cy="5072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hoy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ayudará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mañana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sustentan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naturales contra la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restauración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contribuciones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manejándolos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racionalmente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Atraer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necesarias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conservarlos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7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restaurarlos</a:t>
            </a:r>
            <a:r>
              <a:rPr lang="en-US" sz="7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F1822C73-2428-BD59-F5FE-4CB5FB42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326034" y="4348587"/>
            <a:ext cx="2605794" cy="2040682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5E43144C-818A-2D04-2219-BAA1795469E7}"/>
              </a:ext>
            </a:extLst>
          </p:cNvPr>
          <p:cNvCxnSpPr/>
          <p:nvPr/>
        </p:nvCxnSpPr>
        <p:spPr>
          <a:xfrm>
            <a:off x="10972800" y="6522720"/>
            <a:ext cx="883920" cy="0"/>
          </a:xfrm>
          <a:prstGeom prst="straightConnector1">
            <a:avLst/>
          </a:prstGeom>
          <a:ln w="34925">
            <a:solidFill>
              <a:srgbClr val="6553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69998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Tenemos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que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actuar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ahora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Juntos.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958171" y="1602540"/>
            <a:ext cx="9232310" cy="533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El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Decenio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de las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Naciones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Unidas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sobre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la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Restauración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de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los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Ecosistemas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(2021-2030)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constituye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un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llamamiento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a la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protección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y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recuperación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de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los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ecosistemas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en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todo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el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mundo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,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en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beneficio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 de las personas y la </a:t>
            </a:r>
            <a:r>
              <a:rPr lang="en-US" sz="8400" b="0" i="0" dirty="0" err="1">
                <a:solidFill>
                  <a:srgbClr val="AD9B1E"/>
                </a:solidFill>
                <a:effectLst/>
                <a:latin typeface="Lexend"/>
              </a:rPr>
              <a:t>naturaleza</a:t>
            </a:r>
            <a:r>
              <a:rPr lang="en-US" sz="8400" b="0" i="0" dirty="0">
                <a:solidFill>
                  <a:srgbClr val="AD9B1E"/>
                </a:solidFill>
                <a:effectLst/>
                <a:latin typeface="Lexend"/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Convención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reconoce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restauración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Tierra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prioridad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fundamental para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iniciativa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posibilidad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única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oportuna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aunar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lograr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significativos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prevenir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detener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revertir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degradación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00" b="0" i="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r>
              <a:rPr lang="en-US" sz="7600" b="0" i="0" dirty="0">
                <a:solidFill>
                  <a:srgbClr val="6553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Unámonos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generaciones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84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r>
              <a:rPr lang="en-US" sz="84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6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mammifère, dessin, illustration, silhouette&#10;&#10;Description générée automatiquement">
            <a:extLst>
              <a:ext uri="{FF2B5EF4-FFF2-40B4-BE49-F238E27FC236}">
                <a16:creationId xmlns:a16="http://schemas.microsoft.com/office/drawing/2014/main" id="{F1822C73-2428-BD59-F5FE-4CB5FB42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386994" y="4817318"/>
            <a:ext cx="2605794" cy="20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rrière de corail, Ressources d’eau, Étendue d’eau, eau&#10;&#10;Description générée automatiquement">
            <a:extLst>
              <a:ext uri="{FF2B5EF4-FFF2-40B4-BE49-F238E27FC236}">
                <a16:creationId xmlns:a16="http://schemas.microsoft.com/office/drawing/2014/main" id="{3360EC68-7DD1-C1C3-0EBF-FFC90E0C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25CCF32-A01F-416E-778D-DB88A3F0AF2D}"/>
              </a:ext>
            </a:extLst>
          </p:cNvPr>
          <p:cNvSpPr txBox="1"/>
          <p:nvPr/>
        </p:nvSpPr>
        <p:spPr>
          <a:xfrm>
            <a:off x="0" y="2410119"/>
            <a:ext cx="1219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US" sz="54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54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53EDC-A6A4-ED2D-D055-C7CAE289E8DF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4B6D0-D688-F52C-4D32-5E3E6B23BD40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8F6DE-14AB-A4E1-74DF-59254E76846F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F71D86B5-0FAF-5C72-6F3F-2E8851067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08" y="251714"/>
            <a:ext cx="2221865" cy="7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E7828-4A32-92BB-15C0-DC02F9E485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2F8056-75EA-5A1F-83CA-32A6208482E8}"/>
              </a:ext>
            </a:extLst>
          </p:cNvPr>
          <p:cNvSpPr txBox="1"/>
          <p:nvPr/>
        </p:nvSpPr>
        <p:spPr>
          <a:xfrm>
            <a:off x="515687" y="3676248"/>
            <a:ext cx="10921999" cy="2050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“Camino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pantano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lugar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sagrado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sanctasanctórum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Allí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fuerza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médula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la </a:t>
            </a:r>
            <a:r>
              <a:rPr lang="en-US" sz="3200" kern="100" dirty="0" err="1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Naturaleza</a:t>
            </a:r>
            <a:r>
              <a:rPr lang="en-US" sz="32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65534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en-US" sz="1800" kern="100" dirty="0">
                <a:solidFill>
                  <a:srgbClr val="6553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Henry David Thoreau</a:t>
            </a:r>
          </a:p>
        </p:txBody>
      </p:sp>
      <p:pic>
        <p:nvPicPr>
          <p:cNvPr id="7" name="Image 6" descr="Une image contenant oiseau, bec, plume, colibri&#10;&#10;Description générée automatiquement">
            <a:extLst>
              <a:ext uri="{FF2B5EF4-FFF2-40B4-BE49-F238E27FC236}">
                <a16:creationId xmlns:a16="http://schemas.microsoft.com/office/drawing/2014/main" id="{1E5DF04A-389C-0EDE-8A83-792133AE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856" y="2601100"/>
            <a:ext cx="1512526" cy="1161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3904563" y="6183830"/>
            <a:ext cx="4382874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2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ActuaEnFavordelosHumedales</a:t>
            </a: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affiche, Police, graphisme&#10;&#10;Description générée automatiquement">
            <a:extLst>
              <a:ext uri="{FF2B5EF4-FFF2-40B4-BE49-F238E27FC236}">
                <a16:creationId xmlns:a16="http://schemas.microsoft.com/office/drawing/2014/main" id="{4ACE6E41-0C61-C9FD-DB10-CDC62193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06" y="460336"/>
            <a:ext cx="2326588" cy="2843608"/>
          </a:xfrm>
          <a:prstGeom prst="rect">
            <a:avLst/>
          </a:prstGeom>
        </p:spPr>
      </p:pic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83695987-1732-C828-96C5-9A887402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589" y="5745578"/>
            <a:ext cx="759520" cy="10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943FF1F-28B7-7B56-0724-DE1E8E1184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3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CEAD87F-783A-C370-896E-7B5FEBB31194}"/>
              </a:ext>
            </a:extLst>
          </p:cNvPr>
          <p:cNvGrpSpPr/>
          <p:nvPr/>
        </p:nvGrpSpPr>
        <p:grpSpPr>
          <a:xfrm>
            <a:off x="696655" y="3237970"/>
            <a:ext cx="10875738" cy="1727922"/>
            <a:chOff x="696655" y="3400383"/>
            <a:chExt cx="10875738" cy="1727922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2EBD5AB5-BF9A-1D61-6A8F-C7332480B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349" y="3400383"/>
              <a:ext cx="1725119" cy="1727922"/>
            </a:xfrm>
            <a:prstGeom prst="ellipse">
              <a:avLst/>
            </a:prstGeom>
            <a:solidFill>
              <a:srgbClr val="655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0C8CE4-D78C-F59D-B7E9-044FD121463E}"/>
                </a:ext>
              </a:extLst>
            </p:cNvPr>
            <p:cNvSpPr txBox="1"/>
            <p:nvPr/>
          </p:nvSpPr>
          <p:spPr>
            <a:xfrm>
              <a:off x="9751628" y="4052746"/>
              <a:ext cx="1820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BIODIVERSIDAD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684DE6A-C447-0627-2669-911A9E644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1713" y="3400383"/>
              <a:ext cx="1725119" cy="1727922"/>
            </a:xfrm>
            <a:prstGeom prst="ellipse">
              <a:avLst/>
            </a:prstGeom>
            <a:solidFill>
              <a:srgbClr val="BBD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380CFA5-C757-4691-A9C8-985549FE4B22}"/>
                </a:ext>
              </a:extLst>
            </p:cNvPr>
            <p:cNvSpPr txBox="1"/>
            <p:nvPr/>
          </p:nvSpPr>
          <p:spPr>
            <a:xfrm>
              <a:off x="794984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CULTURA</a:t>
              </a: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FD51169-F974-A03F-04FF-A30C21283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73" y="3400383"/>
              <a:ext cx="1725119" cy="1727922"/>
            </a:xfrm>
            <a:prstGeom prst="ellipse">
              <a:avLst/>
            </a:prstGeom>
            <a:solidFill>
              <a:srgbClr val="5B8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D6B76C3-3096-FB42-1D40-ABEDE1F9F02C}"/>
                </a:ext>
              </a:extLst>
            </p:cNvPr>
            <p:cNvSpPr txBox="1"/>
            <p:nvPr/>
          </p:nvSpPr>
          <p:spPr>
            <a:xfrm>
              <a:off x="6121100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</a:t>
              </a: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8441E4F-CB8A-FBD7-F450-46B916704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106" y="3400383"/>
              <a:ext cx="1725119" cy="1727922"/>
            </a:xfrm>
            <a:prstGeom prst="ellipse">
              <a:avLst/>
            </a:prstGeom>
            <a:solidFill>
              <a:srgbClr val="AD9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5676FF1-9B4D-F293-32EB-7C49200308F3}"/>
                </a:ext>
              </a:extLst>
            </p:cNvPr>
            <p:cNvSpPr txBox="1"/>
            <p:nvPr/>
          </p:nvSpPr>
          <p:spPr>
            <a:xfrm>
              <a:off x="4304233" y="4052746"/>
              <a:ext cx="17436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MEDIOS DE VIDA</a:t>
              </a:r>
            </a:p>
            <a:p>
              <a:pPr algn="ctr"/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353D3D99-B544-B87B-2069-971499540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5902" y="3400383"/>
              <a:ext cx="1725119" cy="1727922"/>
            </a:xfrm>
            <a:prstGeom prst="ellipse">
              <a:avLst/>
            </a:prstGeom>
            <a:solidFill>
              <a:srgbClr val="BE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23F7E16-01FB-749B-DFCC-667191F9DBD9}"/>
                </a:ext>
              </a:extLst>
            </p:cNvPr>
            <p:cNvSpPr txBox="1"/>
            <p:nvPr/>
          </p:nvSpPr>
          <p:spPr>
            <a:xfrm>
              <a:off x="2494029" y="4052746"/>
              <a:ext cx="1743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ALIMENTOS </a:t>
              </a:r>
            </a:p>
            <a:p>
              <a:pPr algn="ctr"/>
              <a:endParaRPr lang="fr-FR" sz="1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0D429B08-F313-141B-2904-CBB40908F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528" y="3400383"/>
              <a:ext cx="1725119" cy="1727922"/>
            </a:xfrm>
            <a:prstGeom prst="ellipse">
              <a:avLst/>
            </a:prstGeom>
            <a:solidFill>
              <a:srgbClr val="1A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43D1E4-C5B0-EBF4-3E16-88ECD21ECFFC}"/>
                </a:ext>
              </a:extLst>
            </p:cNvPr>
            <p:cNvSpPr txBox="1"/>
            <p:nvPr/>
          </p:nvSpPr>
          <p:spPr>
            <a:xfrm>
              <a:off x="696655" y="4052746"/>
              <a:ext cx="1743615" cy="3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AF3E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6030F55-315A-585A-94BF-0F434CBD393E}"/>
              </a:ext>
            </a:extLst>
          </p:cNvPr>
          <p:cNvSpPr/>
          <p:nvPr/>
        </p:nvSpPr>
        <p:spPr>
          <a:xfrm>
            <a:off x="-1" y="0"/>
            <a:ext cx="12191999" cy="1219200"/>
          </a:xfrm>
          <a:prstGeom prst="rect">
            <a:avLst/>
          </a:prstGeom>
          <a:solidFill>
            <a:srgbClr val="BE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5DFC8B-5955-77C0-503E-785946F0A765}"/>
              </a:ext>
            </a:extLst>
          </p:cNvPr>
          <p:cNvSpPr/>
          <p:nvPr/>
        </p:nvSpPr>
        <p:spPr>
          <a:xfrm>
            <a:off x="0" y="1219200"/>
            <a:ext cx="289367" cy="5638800"/>
          </a:xfrm>
          <a:prstGeom prst="rect">
            <a:avLst/>
          </a:prstGeom>
          <a:solidFill>
            <a:srgbClr val="AD9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3D674-D3FC-E875-38D8-D5857725E967}"/>
              </a:ext>
            </a:extLst>
          </p:cNvPr>
          <p:cNvSpPr/>
          <p:nvPr/>
        </p:nvSpPr>
        <p:spPr>
          <a:xfrm>
            <a:off x="0" y="0"/>
            <a:ext cx="289367" cy="1219200"/>
          </a:xfrm>
          <a:prstGeom prst="rect">
            <a:avLst/>
          </a:prstGeom>
          <a:solidFill>
            <a:srgbClr val="655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473A931-E4F7-D00E-33F2-B7CCDCBF9C56}"/>
              </a:ext>
            </a:extLst>
          </p:cNvPr>
          <p:cNvSpPr>
            <a:spLocks noGrp="1"/>
          </p:cNvSpPr>
          <p:nvPr/>
        </p:nvSpPr>
        <p:spPr>
          <a:xfrm>
            <a:off x="850900" y="215813"/>
            <a:ext cx="10515600" cy="117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personas </a:t>
            </a: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estrechamente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conectados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 largo de la </a:t>
            </a: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sz="2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humanidad</a:t>
            </a:r>
            <a:r>
              <a:rPr lang="en-US" sz="2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DCA7C0B-8529-76A6-D5FC-24A0207E471F}"/>
              </a:ext>
            </a:extLst>
          </p:cNvPr>
          <p:cNvSpPr>
            <a:spLocks noGrp="1"/>
          </p:cNvSpPr>
          <p:nvPr/>
        </p:nvSpPr>
        <p:spPr>
          <a:xfrm>
            <a:off x="859105" y="2328284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sostener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son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fundamentales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GB" sz="2100" b="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100" b="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 descr="Une image contenant bateau, embarcation&#10;&#10;Description générée automatiquement">
            <a:extLst>
              <a:ext uri="{FF2B5EF4-FFF2-40B4-BE49-F238E27FC236}">
                <a16:creationId xmlns:a16="http://schemas.microsoft.com/office/drawing/2014/main" id="{17ED7735-0453-845F-C33F-CE856583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022670" y="4843661"/>
            <a:ext cx="3020992" cy="2473883"/>
          </a:xfrm>
          <a:prstGeom prst="rect">
            <a:avLst/>
          </a:prstGeom>
        </p:spPr>
      </p:pic>
      <p:pic>
        <p:nvPicPr>
          <p:cNvPr id="39" name="Image 3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96B233-3DDD-B654-0828-EFFC8A20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05" y="111638"/>
            <a:ext cx="2070668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978983"/>
            <a:ext cx="10666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32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GB" sz="32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GB" sz="32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GB" sz="32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biodiversos</a:t>
            </a:r>
            <a:r>
              <a:rPr lang="en-GB" sz="32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32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endParaRPr lang="en-GB" sz="32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883907" y="2090312"/>
            <a:ext cx="10431900" cy="410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hábitat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Tierra.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factor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medio y la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vegetal y animal.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cubren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6 % de la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de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salada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dulce,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costeros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naturales o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estáticos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1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corrientes</a:t>
            </a:r>
            <a:r>
              <a:rPr lang="en-US" sz="21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fr-CH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fr-CH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fr-CH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dulce</a:t>
            </a:r>
            <a:r>
              <a:rPr lang="en-CH" sz="190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ríos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lagos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estanques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llanuras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inundación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turberas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marismas</a:t>
            </a:r>
            <a:r>
              <a:rPr lang="fr-CH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pantanos</a:t>
            </a:r>
            <a:endParaRPr lang="fr-CH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salada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estuarios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lodazales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saladas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manglares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lagunas,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arrecifes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coral,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arrecifes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mariscos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b="1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estanques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piscícolas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arrozales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embalses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900" dirty="0">
              <a:solidFill>
                <a:srgbClr val="655348"/>
              </a:solidFill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876193" y="209084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FAF3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lipart, dessin, illustration, conception&#10;&#10;Description générée automatiquement">
            <a:extLst>
              <a:ext uri="{FF2B5EF4-FFF2-40B4-BE49-F238E27FC236}">
                <a16:creationId xmlns:a16="http://schemas.microsoft.com/office/drawing/2014/main" id="{A272A580-692E-516D-15CF-C4E098F412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0326404" y="5322626"/>
            <a:ext cx="1917169" cy="1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3416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esenciales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para 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vida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38200" y="1658940"/>
            <a:ext cx="8671560" cy="4376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7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 es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2,5 % del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Tierra es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1 % del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 del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30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limo y las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filtran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b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almacenan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natural.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riñones</a:t>
            </a:r>
            <a:r>
              <a:rPr lang="en-US" sz="27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Tierra.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B76DAFFC-0FBF-C587-D106-4A0AF92A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611737" y="1909817"/>
            <a:ext cx="4827908" cy="4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46042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son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esenciales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para 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vida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981075" y="1366233"/>
            <a:ext cx="11036754" cy="471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alimentaria.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miles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personas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asentamientos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dulce para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dieta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básica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mitad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depende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cultivados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humedales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1.000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personas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arrozales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anualmente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3.500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alimentación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zonas de extrema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menudo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95 % de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continental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menudo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vital.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agrícola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regadío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ha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70 % de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riego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limitadas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acuicultura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alimentaria de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lang="en-US" sz="18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9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mammifère, silhouette&#10;&#10;Description générée automatiquement">
            <a:extLst>
              <a:ext uri="{FF2B5EF4-FFF2-40B4-BE49-F238E27FC236}">
                <a16:creationId xmlns:a16="http://schemas.microsoft.com/office/drawing/2014/main" id="{3ED10EB3-849F-7075-725D-FF33BC4C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39647" y="5848920"/>
            <a:ext cx="2288449" cy="10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6979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sanos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favorecen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salud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58876" y="1607044"/>
            <a:ext cx="10859584" cy="510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incluidos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Mundial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“Una sola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es un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unificador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personas,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personas,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domésticos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silvestres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medio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(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incluidos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estrechamente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son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interdependientes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personas,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medio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“Una sola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espectro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control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b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sanitaria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plante, arbre, noir et blanc&#10;&#10;Description générée automatiquement">
            <a:extLst>
              <a:ext uri="{FF2B5EF4-FFF2-40B4-BE49-F238E27FC236}">
                <a16:creationId xmlns:a16="http://schemas.microsoft.com/office/drawing/2014/main" id="{0EB16D49-5D6F-F941-4E55-9DCB583849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122946" y="4446989"/>
            <a:ext cx="3044483" cy="24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82974" y="1636376"/>
            <a:ext cx="9154566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alimentaria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variedad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limpio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Estabilización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climática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meteorológicas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extremas</a:t>
            </a: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9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ecológica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potable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reduciendo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drásticamente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2.200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potable.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485.000 personas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mueren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6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ilhouette, art&#10;&#10;Description générée automatiquement">
            <a:extLst>
              <a:ext uri="{FF2B5EF4-FFF2-40B4-BE49-F238E27FC236}">
                <a16:creationId xmlns:a16="http://schemas.microsoft.com/office/drawing/2014/main" id="{164DD7DF-AE27-E235-2F84-0CD345E4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248064" y="3476205"/>
            <a:ext cx="2779326" cy="3549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CB437-32D9-9629-BAE0-E98DACC32A34}"/>
              </a:ext>
            </a:extLst>
          </p:cNvPr>
          <p:cNvSpPr>
            <a:spLocks noGrp="1"/>
          </p:cNvSpPr>
          <p:nvPr/>
        </p:nvSpPr>
        <p:spPr>
          <a:xfrm>
            <a:off x="838200" y="36979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sanos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favorecen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salud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42204" y="1621879"/>
            <a:ext cx="8760854" cy="341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investigaciones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demuestran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paisajes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influyen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positivamente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2100" dirty="0">
                <a:solidFill>
                  <a:srgbClr val="AD9B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mental.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plena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sensación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que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y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  <a:r>
              <a:rPr lang="en-US" sz="1900" dirty="0">
                <a:solidFill>
                  <a:srgbClr val="6553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recreativas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deportes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acuáticos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natación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que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relajarse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controlar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estrés</a:t>
            </a:r>
            <a:r>
              <a:rPr lang="en-US" sz="2100" dirty="0">
                <a:solidFill>
                  <a:srgbClr val="AD9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100" dirty="0">
              <a:solidFill>
                <a:srgbClr val="AD9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art, illustration&#10;&#10;Description générée automatiquement">
            <a:extLst>
              <a:ext uri="{FF2B5EF4-FFF2-40B4-BE49-F238E27FC236}">
                <a16:creationId xmlns:a16="http://schemas.microsoft.com/office/drawing/2014/main" id="{8C389F6A-D509-EE62-236E-798598BD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475260" y="3466449"/>
            <a:ext cx="3716740" cy="3754094"/>
          </a:xfrm>
          <a:prstGeom prst="rect">
            <a:avLst/>
          </a:prstGeom>
        </p:spPr>
      </p:pic>
      <p:pic>
        <p:nvPicPr>
          <p:cNvPr id="6" name="Image 5" descr="Une image contenant oiseau, silhouette, art&#10;&#10;Description générée automatiquement">
            <a:extLst>
              <a:ext uri="{FF2B5EF4-FFF2-40B4-BE49-F238E27FC236}">
                <a16:creationId xmlns:a16="http://schemas.microsoft.com/office/drawing/2014/main" id="{1BEC4DAF-476D-3C25-6B31-8819D34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17206" y="1682838"/>
            <a:ext cx="1141480" cy="1192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4F915-11E8-E1B0-43C0-5CD9BD87CA4D}"/>
              </a:ext>
            </a:extLst>
          </p:cNvPr>
          <p:cNvSpPr>
            <a:spLocks noGrp="1"/>
          </p:cNvSpPr>
          <p:nvPr/>
        </p:nvSpPr>
        <p:spPr>
          <a:xfrm>
            <a:off x="838200" y="369793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Los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humedales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sanos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favorecen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b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salud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humana</a:t>
            </a:r>
            <a:r>
              <a:rPr lang="en-US" sz="3600" b="1" dirty="0">
                <a:solidFill>
                  <a:srgbClr val="FAF3EC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. </a:t>
            </a:r>
          </a:p>
          <a:p>
            <a:endParaRPr lang="en-US" sz="3600" b="1" dirty="0">
              <a:solidFill>
                <a:srgbClr val="FAF3EC"/>
              </a:solidFill>
              <a:effectLst/>
              <a:latin typeface="Arial" panose="020B0604020202020204" pitchFamily="34" charset="0"/>
              <a:ea typeface="DIN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05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4DEC0-F9D9-4A49-8D4C-D0B1FA58B8D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75035800-fbd9-4494-bf62-86cc10c5d50d"/>
    <ds:schemaRef ds:uri="682f1ccd-e5c5-43c9-b9d9-dd72e0a643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2882</Words>
  <Application>Microsoft Macintosh PowerPoint</Application>
  <PresentationFormat>Grand écran</PresentationFormat>
  <Paragraphs>204</Paragraphs>
  <Slides>23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Lexend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Damien Gallay</cp:lastModifiedBy>
  <cp:revision>121</cp:revision>
  <cp:lastPrinted>2021-11-25T14:43:02Z</cp:lastPrinted>
  <dcterms:created xsi:type="dcterms:W3CDTF">2021-11-23T15:20:39Z</dcterms:created>
  <dcterms:modified xsi:type="dcterms:W3CDTF">2023-11-27T16:26:02Z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